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80" r:id="rId2"/>
    <p:sldId id="362" r:id="rId3"/>
    <p:sldId id="281" r:id="rId4"/>
    <p:sldId id="276" r:id="rId5"/>
    <p:sldId id="275" r:id="rId6"/>
    <p:sldId id="283" r:id="rId7"/>
    <p:sldId id="277" r:id="rId8"/>
    <p:sldId id="278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Segoe UI Light" panose="020B0502040204020203" pitchFamily="34" charset="0"/>
      <p:regular r:id="rId23"/>
      <p:italic r:id="rId24"/>
    </p:embeddedFont>
  </p:embeddedFontLst>
  <p:defaultTextStyle>
    <a:defPPr>
      <a:defRPr lang="hu-H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5"/>
  </p:normalViewPr>
  <p:slideViewPr>
    <p:cSldViewPr>
      <p:cViewPr varScale="1">
        <p:scale>
          <a:sx n="102" d="100"/>
          <a:sy n="102" d="100"/>
        </p:scale>
        <p:origin x="19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67CE4-82D6-4375-8F61-8224F6DEC4A6}" type="datetimeFigureOut">
              <a:rPr lang="hu-HU" smtClean="0"/>
              <a:t>2020. 11. 29.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DFCD9-41FA-47B7-9119-570598A5D5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90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Címd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hu-HU"/>
              <a:t>Alcím mintájának szerkesztése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Cím és függőleges szöve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Függőleges szöveg helye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Függőleges cím és szöve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üggőleges cím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Függőleges szöveg helye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Cím és tartal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zakaszfejlé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Szöveg helye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2 tartalomrés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Tartalom helye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</a:p>
        </p:txBody>
      </p:sp>
      <p:sp>
        <p:nvSpPr>
          <p:cNvPr id="6" name="Tartalom helye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</a:p>
        </p:txBody>
      </p:sp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Összehasonlítá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6" name="Tartalom helye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8" name="Tartalom helye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</a:p>
        </p:txBody>
      </p:sp>
      <p:sp>
        <p:nvSpPr>
          <p:cNvPr id="9" name="Dátum hely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10" name="Élőláb hely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Dia számának hely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Csak cí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Dátum hely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Ü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Tartalomrész képaláíráss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</a:p>
        </p:txBody>
      </p:sp>
      <p:sp>
        <p:nvSpPr>
          <p:cNvPr id="6" name="Szöveg helye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Kép képaláíráss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Kép helye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hu-HU"/>
          </a:p>
        </p:txBody>
      </p:sp>
      <p:sp>
        <p:nvSpPr>
          <p:cNvPr id="6" name="Szöveg helye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hu-HU"/>
              <a:t>Mintacím szerkesztése</a:t>
            </a:r>
          </a:p>
        </p:txBody>
      </p:sp>
      <p:sp>
        <p:nvSpPr>
          <p:cNvPr id="5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677BB1-BC7A-42C6-BB4D-1AD6C290CD49}" type="datetimeFigureOut">
              <a:rPr lang="hu-HU"/>
              <a:t>2020. 11. 29.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94E42D-FCB9-447A-B284-AC64B06C01D5}" type="slidenum">
              <a:rPr lang="hu-HU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 bwMode="auto">
          <a:xfrm>
            <a:off x="395536" y="1071804"/>
            <a:ext cx="835292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u-HU" sz="4400" b="1" dirty="0"/>
              <a:t>Az élet élni akar, de ennek ára van!</a:t>
            </a:r>
            <a:endParaRPr lang="hu-HU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hu-HU" sz="3600" dirty="0"/>
              <a:t>A </a:t>
            </a:r>
            <a:r>
              <a:rPr lang="hu-HU" sz="3600"/>
              <a:t>vörösiszap-katasztrófa hosszú távú</a:t>
            </a:r>
            <a:r>
              <a:rPr lang="hu-HU" sz="3600" dirty="0"/>
              <a:t>, komplex hatásvizsgálatának eredményei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159732" y="423617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/>
              <a:t>Webinárium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131840" y="5548161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2020. november 12.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176944"/>
            <a:ext cx="5385493" cy="5600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25824"/>
            <a:ext cx="3162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8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176944"/>
            <a:ext cx="5385493" cy="5600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25824"/>
            <a:ext cx="3162300" cy="438150"/>
          </a:xfrm>
          <a:prstGeom prst="rect">
            <a:avLst/>
          </a:prstGeom>
        </p:spPr>
      </p:pic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812230"/>
              </p:ext>
            </p:extLst>
          </p:nvPr>
        </p:nvGraphicFramePr>
        <p:xfrm>
          <a:off x="205986" y="597244"/>
          <a:ext cx="8640960" cy="5314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6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14.00 – 14.10.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chemeClr val="tx1"/>
                          </a:solidFill>
                          <a:effectLst/>
                        </a:rPr>
                        <a:t>Ferencz Zoltán: A kutatási program és a vizsgált minta ismertetése</a:t>
                      </a:r>
                      <a:endParaRPr lang="hu-H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14.10 – 14.20.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Bartal Anna Mária: A vörösiszap-katasztrófában érintett három település – Devecser, Kolontár, Somlóvásárhely – rövid bemutatása.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14.20 – 14.35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Ferencz Zoltán: Mit csinál az idő az emlékekkel? - a katasztrófa okainak, felelőseinek és a helytállás megítélésének változásai 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14.35 – 14.50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Bartal Anna Mária: Segítő kapcsolatok, szomszédsági viszonyok és bizalom a vörösiszap-katasztrófa érintettjei körében. 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14.50 – 15.00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Kérdések 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15.00 – 15.15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V. Komlósi Annamária: A testi-lelki jóllét alakulása a rehabilitációs folyamat szociális-gazdasági-kommunikációs kontextusában 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15.15 – 15.30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Fodor János: Egyház- segélyszervezetek- társas támogatás-diakónia 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9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15.30 – 15.45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Sarlós Gábor: </a:t>
                      </a:r>
                      <a:r>
                        <a:rPr lang="hu-HU" sz="2000" dirty="0" err="1">
                          <a:effectLst/>
                        </a:rPr>
                        <a:t>Vörösiszaptól</a:t>
                      </a:r>
                      <a:r>
                        <a:rPr lang="hu-HU" sz="2000" dirty="0">
                          <a:effectLst/>
                        </a:rPr>
                        <a:t> a klímakatasztrófáig: Tájékozottság nélkül nincs felkészültség 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15.45 – 16.00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Kérdések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84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 bwMode="auto">
          <a:xfrm>
            <a:off x="395536" y="1071804"/>
            <a:ext cx="8352928" cy="20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u-HU" sz="4400" b="1" dirty="0"/>
              <a:t>A kutatási program és a vizsgált minta ismertetése</a:t>
            </a:r>
            <a:endParaRPr lang="hu-HU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159732" y="423617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Ferencz Zoltán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131840" y="5548161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2020. november 12.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176944"/>
            <a:ext cx="5385493" cy="5600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25824"/>
            <a:ext cx="3162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 bwMode="auto"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Az élet élni akar, de ennek ára van! 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  TK </a:t>
            </a:r>
            <a:r>
              <a:rPr lang="en-GB" sz="1400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2020. november 12.</a:t>
            </a:r>
            <a:r>
              <a:rPr lang="en-GB" sz="1400" dirty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10237"/>
            <a:ext cx="5385493" cy="5600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325824"/>
            <a:ext cx="3162300" cy="43815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23528" y="402753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A kutatás célja</a:t>
            </a:r>
          </a:p>
          <a:p>
            <a:pPr algn="ctr"/>
            <a:endParaRPr lang="hu-HU" sz="3200" b="1" dirty="0"/>
          </a:p>
          <a:p>
            <a:r>
              <a:rPr lang="hu-HU" sz="2000" dirty="0"/>
              <a:t>Magyarország legnagyobb ipari- és természeti katasztrófájának 10 éves évfordulójára olyan konkrét eredményeket felmutató kutatás elvégzése, amely </a:t>
            </a:r>
          </a:p>
          <a:p>
            <a:r>
              <a:rPr lang="hu-HU" sz="2000" dirty="0"/>
              <a:t>• a három érintett település – Devecser, Kolontár, Somlóvásárhely – katasztrófa utáni talpra állásának fázisairól, módjairól, eredményeiről, problémáiról, továbbá</a:t>
            </a:r>
          </a:p>
          <a:p>
            <a:r>
              <a:rPr lang="hu-HU" sz="2000" dirty="0"/>
              <a:t>• a vörösiszap-katasztrófa hosszú távú, direkt és indirekt következményeiről, valamit</a:t>
            </a:r>
          </a:p>
          <a:p>
            <a:r>
              <a:rPr lang="hu-HU" sz="2000" dirty="0"/>
              <a:t>• a katasztrófa sújtotta települések és lakói számára nyújtott állami támogatások, egyéni és vállalati adományok közösségi, gazdasági hasznosulásáról ad számot.</a:t>
            </a:r>
          </a:p>
          <a:p>
            <a:r>
              <a:rPr lang="hu-HU" sz="2000" b="1" dirty="0"/>
              <a:t> </a:t>
            </a:r>
            <a:r>
              <a:rPr lang="hu-HU" sz="2000" dirty="0"/>
              <a:t>A kutatási programmal először valósulhatott meg Magyarországon egy ipari-civilizációs katasztrófa hosszú távú hatásainak komplex –hatásvizsgálati módszerekkel történő – vizsgálata.</a:t>
            </a:r>
          </a:p>
          <a:p>
            <a:r>
              <a:rPr lang="hu-HU" sz="2000" dirty="0"/>
              <a:t>A szociológiai, pszichológiai-mentálhigiénés, kommunikációs és jogi szakterületeket összefogó kutatás eredményei többet jelentenek egy objektív tényfeltárásnál. </a:t>
            </a:r>
          </a:p>
        </p:txBody>
      </p:sp>
    </p:spTree>
    <p:extLst>
      <p:ext uri="{BB962C8B-B14F-4D97-AF65-F5344CB8AC3E}">
        <p14:creationId xmlns:p14="http://schemas.microsoft.com/office/powerpoint/2010/main" val="219008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 bwMode="auto"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Az élet élni akar, de ennek ára van! 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  TK </a:t>
            </a:r>
            <a:r>
              <a:rPr lang="en-GB" sz="1400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2020. november 12.</a:t>
            </a:r>
            <a:r>
              <a:rPr lang="en-GB" sz="1400" dirty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10237"/>
            <a:ext cx="5385493" cy="5600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325824"/>
            <a:ext cx="3162300" cy="43815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67544" y="69269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A kutatás során használt módszerek és </a:t>
            </a:r>
          </a:p>
          <a:p>
            <a:pPr algn="ctr"/>
            <a:r>
              <a:rPr lang="hu-HU" sz="3200" dirty="0"/>
              <a:t>az adatfelvételek körülményei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759097"/>
              </p:ext>
            </p:extLst>
          </p:nvPr>
        </p:nvGraphicFramePr>
        <p:xfrm>
          <a:off x="467544" y="2204864"/>
          <a:ext cx="8136908" cy="2662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4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107"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2020 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872">
                <a:tc>
                  <a:txBody>
                    <a:bodyPr/>
                    <a:lstStyle/>
                    <a:p>
                      <a:r>
                        <a:rPr lang="hu-HU" sz="2000" dirty="0"/>
                        <a:t>Megkérdezettek száma (</a:t>
                      </a:r>
                      <a:r>
                        <a:rPr lang="hu-HU" sz="2000" dirty="0" err="1"/>
                        <a:t>survey</a:t>
                      </a:r>
                      <a:r>
                        <a:rPr lang="hu-H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360 fő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339 fő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120 fő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872">
                <a:tc>
                  <a:txBody>
                    <a:bodyPr/>
                    <a:lstStyle/>
                    <a:p>
                      <a:r>
                        <a:rPr lang="hu-HU" sz="2000" dirty="0"/>
                        <a:t>Mélyinterjúk száma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872">
                <a:tc>
                  <a:txBody>
                    <a:bodyPr/>
                    <a:lstStyle/>
                    <a:p>
                      <a:r>
                        <a:rPr lang="hu-HU" sz="2000" dirty="0"/>
                        <a:t>Adatfelvétel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2013.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2020. július-augusztus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/>
                        <a:t>2020. július-augusztus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17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 bwMode="auto"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Az élet élni akar, de ennek ára van! 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  TK </a:t>
            </a:r>
            <a:r>
              <a:rPr lang="en-GB" sz="1400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2020. november 12.</a:t>
            </a:r>
            <a:r>
              <a:rPr lang="en-GB" sz="1400" dirty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10237"/>
            <a:ext cx="5385493" cy="5600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325824"/>
            <a:ext cx="3162300" cy="4381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6206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/>
              <a:t>A vizsgált minták életkor szerinti megoszlása</a:t>
            </a:r>
            <a:endParaRPr lang="hu-HU" sz="3600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002814"/>
              </p:ext>
            </p:extLst>
          </p:nvPr>
        </p:nvGraphicFramePr>
        <p:xfrm>
          <a:off x="390323" y="1397499"/>
          <a:ext cx="8424934" cy="468225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5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8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2013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2020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2020 online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18-29 éves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5,7%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1,5%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58,5+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30-39 éves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11,1%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7,7%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41,5%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</a:rPr>
                        <a:t>40-49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17,8%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18,9%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-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50-59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18,6%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17,4%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-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60-69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19,1%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21,8%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-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70+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27,5%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>
                          <a:effectLst/>
                        </a:rPr>
                        <a:t>32,7%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400" dirty="0">
                          <a:effectLst/>
                        </a:rPr>
                        <a:t>-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31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 bwMode="auto"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Az élet élni akar, de ennek ára van! 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  TK </a:t>
            </a:r>
            <a:r>
              <a:rPr lang="en-GB" sz="1400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2020. november 12.</a:t>
            </a:r>
            <a:r>
              <a:rPr lang="en-GB" sz="1400" dirty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10237"/>
            <a:ext cx="5385493" cy="5600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325824"/>
            <a:ext cx="3162300" cy="43815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23528" y="54868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/>
              <a:t>A vizsgált minták iskolai végzettség szerinti megoszlása</a:t>
            </a:r>
            <a:endParaRPr lang="hu-HU" sz="3600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10230"/>
              </p:ext>
            </p:extLst>
          </p:nvPr>
        </p:nvGraphicFramePr>
        <p:xfrm>
          <a:off x="323531" y="1749008"/>
          <a:ext cx="8496942" cy="387753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528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2013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2020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2020 online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8 általánosnál kevesebb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11,5%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8,0%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1,9%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befejezett általános iskola, vagy azzal egyenértékű képzettség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24,4%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19,9%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9,3%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szakmunkásképző, szakiskola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35,3%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41,8%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11,1%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érettségi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21,5%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23,1%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32,4%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felsőfokú technikum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0,8%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2,7%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-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felsőfokú képesítés (OKJ)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1,0%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0,6%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-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főiskolai diploma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2,5%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1,5%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10,2%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egyetemi diploma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2,6%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2,4%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15,7%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53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 bwMode="auto"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Az élet élni akar, de ennek ára van! 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  TK </a:t>
            </a:r>
            <a:r>
              <a:rPr lang="en-GB" sz="1400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/>
              </a:rPr>
              <a:t>2020. november 12.</a:t>
            </a:r>
            <a:r>
              <a:rPr lang="en-GB" sz="1400" dirty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10237"/>
            <a:ext cx="5385493" cy="5600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325824"/>
            <a:ext cx="3162300" cy="43815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-15077" y="40466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/>
              <a:t>A vizsgált minták gazdasági aktivitás szerinti megoszlása</a:t>
            </a:r>
            <a:endParaRPr lang="hu-HU" sz="3600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713556"/>
              </p:ext>
            </p:extLst>
          </p:nvPr>
        </p:nvGraphicFramePr>
        <p:xfrm>
          <a:off x="580805" y="1662787"/>
          <a:ext cx="8043970" cy="460524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91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0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2013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2020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2020 online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háztartásbeli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0,8%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1,2%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-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gyesen, gyeden, gyeten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3,3%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0,6%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18,5%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munkanélküli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6,2%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2,4%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7,4%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közmunkás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1,4%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2,1%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-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leszázalékolt, csökkent munkaképességű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2,9%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3%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-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nyugdíjas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42,6%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49,3%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-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egyéni/társas vállalkozó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3,7%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3,3%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5,6%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alkalmazott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32,3%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36,8%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44,4%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közalkalmazott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1,5%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1,2%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-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egyéb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2,1%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0,3%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24%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137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650</Words>
  <Application>Microsoft Macintosh PowerPoint</Application>
  <DocSecurity>0</DocSecurity>
  <PresentationFormat>Diavetítés a képernyőre (4:3 oldalarány)</PresentationFormat>
  <Paragraphs>166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Century Gothic</vt:lpstr>
      <vt:lpstr>Times New Roman</vt:lpstr>
      <vt:lpstr>Calibri</vt:lpstr>
      <vt:lpstr>Segoe UI Light</vt:lpstr>
      <vt:lpstr>Segoe UI</vt:lpstr>
      <vt:lpstr>Arial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subject/>
  <dc:creator>P.Tóth Tamás</dc:creator>
  <cp:keywords/>
  <dc:description/>
  <cp:lastModifiedBy>Anna Mária Bartal</cp:lastModifiedBy>
  <cp:revision>117</cp:revision>
  <dcterms:created xsi:type="dcterms:W3CDTF">2012-06-26T06:44:18Z</dcterms:created>
  <dcterms:modified xsi:type="dcterms:W3CDTF">2020-11-29T20:36:35Z</dcterms:modified>
  <cp:category/>
  <dc:identifier/>
  <cp:contentStatus/>
  <dc:language/>
  <cp:version/>
</cp:coreProperties>
</file>