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82" r:id="rId2"/>
    <p:sldId id="288" r:id="rId3"/>
    <p:sldId id="289" r:id="rId4"/>
    <p:sldId id="290" r:id="rId5"/>
    <p:sldId id="291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Light" panose="020B0502040204020203" pitchFamily="34" charset="0"/>
      <p:regular r:id="rId20"/>
      <p:italic r:id="rId21"/>
    </p:embeddedFont>
  </p:embeddedFontLst>
  <p:defaultTextStyle>
    <a:defPPr>
      <a:defRPr lang="hu-H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mbartal\Desktop\VOROSISZAP_IRODALOM_BIZALOM_EMLEKEZES\Vo&#776;ro&#776;siszap_sajto&#769;_elso%20elemzes%20anyagok\o&#776;sszesi&#769;to&#7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mbartal\Desktop\VOROSISZAP_IRODALOM_BIZALOM_EMLEKEZES\Vo&#776;ro&#776;siszap_sajto&#769;_elso%20elemzes%20anyagok\o&#776;sszesi&#769;to&#77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18169304886436E-2"/>
          <c:y val="0.10255999002763178"/>
          <c:w val="0.94878183069511357"/>
          <c:h val="0.791502918995283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TELEPÜLÉS_KÉP!$B$56</c:f>
              <c:strCache>
                <c:ptCount val="1"/>
                <c:pt idx="0">
                  <c:v>Devecser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TELEPÜLÉS_KÉP!$C$55:$H$55</c:f>
              <c:strCache>
                <c:ptCount val="6"/>
                <c:pt idx="0">
                  <c:v>Az emberek általában szeretnek ezen a településen élni</c:v>
                </c:pt>
                <c:pt idx="1">
                  <c:v>A település fejlődőképes.</c:v>
                </c:pt>
                <c:pt idx="2">
                  <c:v>A településnek vannak még kiaknázatlan természeti értékei</c:v>
                </c:pt>
                <c:pt idx="3">
                  <c:v>Aki dolgozik, az viszi is valamire</c:v>
                </c:pt>
                <c:pt idx="4">
                  <c:v>Helyben kellene munkahelyeket teremteni</c:v>
                </c:pt>
                <c:pt idx="5">
                  <c:v>Segíteni kellene a leszakadó családokat</c:v>
                </c:pt>
              </c:strCache>
            </c:strRef>
          </c:cat>
          <c:val>
            <c:numRef>
              <c:f>TELEPÜLÉS_KÉP!$C$56:$H$56</c:f>
              <c:numCache>
                <c:formatCode>General</c:formatCode>
                <c:ptCount val="6"/>
                <c:pt idx="0">
                  <c:v>2.9</c:v>
                </c:pt>
                <c:pt idx="1">
                  <c:v>2.8</c:v>
                </c:pt>
                <c:pt idx="2">
                  <c:v>2.6</c:v>
                </c:pt>
                <c:pt idx="3">
                  <c:v>2.6</c:v>
                </c:pt>
                <c:pt idx="4">
                  <c:v>3.7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4-5D4B-8291-DBE84AD9EF67}"/>
            </c:ext>
          </c:extLst>
        </c:ser>
        <c:ser>
          <c:idx val="1"/>
          <c:order val="1"/>
          <c:tx>
            <c:strRef>
              <c:f>TELEPÜLÉS_KÉP!$B$57</c:f>
              <c:strCache>
                <c:ptCount val="1"/>
                <c:pt idx="0">
                  <c:v>Kolontár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TELEPÜLÉS_KÉP!$C$55:$H$55</c:f>
              <c:strCache>
                <c:ptCount val="6"/>
                <c:pt idx="0">
                  <c:v>Az emberek általában szeretnek ezen a településen élni</c:v>
                </c:pt>
                <c:pt idx="1">
                  <c:v>A település fejlődőképes.</c:v>
                </c:pt>
                <c:pt idx="2">
                  <c:v>A településnek vannak még kiaknázatlan természeti értékei</c:v>
                </c:pt>
                <c:pt idx="3">
                  <c:v>Aki dolgozik, az viszi is valamire</c:v>
                </c:pt>
                <c:pt idx="4">
                  <c:v>Helyben kellene munkahelyeket teremteni</c:v>
                </c:pt>
                <c:pt idx="5">
                  <c:v>Segíteni kellene a leszakadó családokat</c:v>
                </c:pt>
              </c:strCache>
            </c:strRef>
          </c:cat>
          <c:val>
            <c:numRef>
              <c:f>TELEPÜLÉS_KÉP!$C$57:$H$57</c:f>
              <c:numCache>
                <c:formatCode>General</c:formatCode>
                <c:ptCount val="6"/>
                <c:pt idx="0">
                  <c:v>3.9</c:v>
                </c:pt>
                <c:pt idx="1">
                  <c:v>3.1</c:v>
                </c:pt>
                <c:pt idx="2">
                  <c:v>3.5</c:v>
                </c:pt>
                <c:pt idx="3">
                  <c:v>3.1</c:v>
                </c:pt>
                <c:pt idx="4">
                  <c:v>3.7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4-5D4B-8291-DBE84AD9EF67}"/>
            </c:ext>
          </c:extLst>
        </c:ser>
        <c:ser>
          <c:idx val="2"/>
          <c:order val="2"/>
          <c:tx>
            <c:strRef>
              <c:f>TELEPÜLÉS_KÉP!$B$58</c:f>
              <c:strCache>
                <c:ptCount val="1"/>
                <c:pt idx="0">
                  <c:v>Svásárhely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4-5D4B-8291-DBE84AD9EF6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4-5D4B-8291-DBE84AD9EF6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14-5D4B-8291-DBE84AD9EF6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14-5D4B-8291-DBE84AD9EF6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4-5D4B-8291-DBE84AD9EF6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4-5D4B-8291-DBE84AD9E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TELEPÜLÉS_KÉP!$C$55:$H$55</c:f>
              <c:strCache>
                <c:ptCount val="6"/>
                <c:pt idx="0">
                  <c:v>Az emberek általában szeretnek ezen a településen élni</c:v>
                </c:pt>
                <c:pt idx="1">
                  <c:v>A település fejlődőképes.</c:v>
                </c:pt>
                <c:pt idx="2">
                  <c:v>A településnek vannak még kiaknázatlan természeti értékei</c:v>
                </c:pt>
                <c:pt idx="3">
                  <c:v>Aki dolgozik, az viszi is valamire</c:v>
                </c:pt>
                <c:pt idx="4">
                  <c:v>Helyben kellene munkahelyeket teremteni</c:v>
                </c:pt>
                <c:pt idx="5">
                  <c:v>Segíteni kellene a leszakadó családokat</c:v>
                </c:pt>
              </c:strCache>
            </c:strRef>
          </c:cat>
          <c:val>
            <c:numRef>
              <c:f>TELEPÜLÉS_KÉP!$C$58:$H$58</c:f>
              <c:numCache>
                <c:formatCode>General</c:formatCode>
                <c:ptCount val="6"/>
                <c:pt idx="0">
                  <c:v>2.9</c:v>
                </c:pt>
                <c:pt idx="1">
                  <c:v>2.9</c:v>
                </c:pt>
                <c:pt idx="2">
                  <c:v>3</c:v>
                </c:pt>
                <c:pt idx="3">
                  <c:v>2.8</c:v>
                </c:pt>
                <c:pt idx="4">
                  <c:v>3.6</c:v>
                </c:pt>
                <c:pt idx="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14-5D4B-8291-DBE84AD9E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71237888"/>
        <c:axId val="-811360288"/>
        <c:axId val="0"/>
      </c:bar3DChart>
      <c:catAx>
        <c:axId val="-77123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811360288"/>
        <c:crosses val="autoZero"/>
        <c:auto val="1"/>
        <c:lblAlgn val="ctr"/>
        <c:lblOffset val="100"/>
        <c:noMultiLvlLbl val="0"/>
      </c:catAx>
      <c:valAx>
        <c:axId val="-81136028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77123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38993296569635E-2"/>
          <c:y val="1.048190779587666E-2"/>
          <c:w val="0.87489030334622808"/>
          <c:h val="0.876070355232313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KÖZÖSSÉG!$C$39</c:f>
              <c:strCache>
                <c:ptCount val="1"/>
                <c:pt idx="0">
                  <c:v>Fiatalok2020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14401858304297E-3"/>
                  <c:y val="0.213740458015267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8-FB40-B0AA-44EE219F8125}"/>
                </c:ext>
              </c:extLst>
            </c:dLbl>
            <c:dLbl>
              <c:idx val="1"/>
              <c:layout>
                <c:manualLayout>
                  <c:x val="-1.1614401858304722E-3"/>
                  <c:y val="8.3969465648854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8-FB40-B0AA-44EE219F8125}"/>
                </c:ext>
              </c:extLst>
            </c:dLbl>
            <c:dLbl>
              <c:idx val="2"/>
              <c:layout>
                <c:manualLayout>
                  <c:x val="-2.322880371660902E-3"/>
                  <c:y val="0.10877862595419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8-FB40-B0AA-44EE219F8125}"/>
                </c:ext>
              </c:extLst>
            </c:dLbl>
            <c:dLbl>
              <c:idx val="3"/>
              <c:layout>
                <c:manualLayout>
                  <c:x val="-1.1614401858304297E-3"/>
                  <c:y val="0.19083969465648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8-FB40-B0AA-44EE219F8125}"/>
                </c:ext>
              </c:extLst>
            </c:dLbl>
            <c:dLbl>
              <c:idx val="4"/>
              <c:layout>
                <c:manualLayout>
                  <c:x val="-2.3228803716608595E-3"/>
                  <c:y val="9.9236641221374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8-FB40-B0AA-44EE219F8125}"/>
                </c:ext>
              </c:extLst>
            </c:dLbl>
            <c:dLbl>
              <c:idx val="5"/>
              <c:layout>
                <c:manualLayout>
                  <c:x val="1.1614401858304297E-3"/>
                  <c:y val="0.1049618320610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8-FB40-B0AA-44EE219F81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KÖZÖSSÉG!$D$38:$I$38</c:f>
              <c:strCache>
                <c:ptCount val="6"/>
                <c:pt idx="0">
                  <c:v>A település lakossága nyitott a változásokra.</c:v>
                </c:pt>
                <c:pt idx="1">
                  <c:v>A településen összetartó közösség él.</c:v>
                </c:pt>
                <c:pt idx="2">
                  <c:v>Az emberek törődnek egymással, segítik egymást a településen.</c:v>
                </c:pt>
                <c:pt idx="3">
                  <c:v>A katasztrófa sok ellentétet felszínre hozott a helyi közösségben</c:v>
                </c:pt>
                <c:pt idx="4">
                  <c:v>Hiányoznak az elköltözöttek a település életéből.</c:v>
                </c:pt>
                <c:pt idx="5">
                  <c:v>Csak azok maradtak itt, akiknek fontos volt a település</c:v>
                </c:pt>
              </c:strCache>
            </c:strRef>
          </c:cat>
          <c:val>
            <c:numRef>
              <c:f>KÖZÖSSÉG!$D$39:$I$39</c:f>
              <c:numCache>
                <c:formatCode>General</c:formatCode>
                <c:ptCount val="6"/>
                <c:pt idx="0">
                  <c:v>2.9615</c:v>
                </c:pt>
                <c:pt idx="1">
                  <c:v>2.1537999999999999</c:v>
                </c:pt>
                <c:pt idx="2">
                  <c:v>2.2949000000000002</c:v>
                </c:pt>
                <c:pt idx="3">
                  <c:v>2.8571</c:v>
                </c:pt>
                <c:pt idx="4">
                  <c:v>2.1795</c:v>
                </c:pt>
                <c:pt idx="5">
                  <c:v>2.0640999999999998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88-FB40-B0AA-44EE219F8125}"/>
            </c:ext>
          </c:extLst>
        </c:ser>
        <c:ser>
          <c:idx val="1"/>
          <c:order val="1"/>
          <c:tx>
            <c:strRef>
              <c:f>KÖZÖSSÉG!$C$40</c:f>
              <c:strCache>
                <c:ptCount val="1"/>
                <c:pt idx="0">
                  <c:v>Devecser2020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KÖZÖSSÉG!$D$38:$I$38</c:f>
              <c:strCache>
                <c:ptCount val="6"/>
                <c:pt idx="0">
                  <c:v>A település lakossága nyitott a változásokra.</c:v>
                </c:pt>
                <c:pt idx="1">
                  <c:v>A településen összetartó közösség él.</c:v>
                </c:pt>
                <c:pt idx="2">
                  <c:v>Az emberek törődnek egymással, segítik egymást a településen.</c:v>
                </c:pt>
                <c:pt idx="3">
                  <c:v>A katasztrófa sok ellentétet felszínre hozott a helyi közösségben</c:v>
                </c:pt>
                <c:pt idx="4">
                  <c:v>Hiányoznak az elköltözöttek a település életéből.</c:v>
                </c:pt>
                <c:pt idx="5">
                  <c:v>Csak azok maradtak itt, akiknek fontos volt a település</c:v>
                </c:pt>
              </c:strCache>
            </c:strRef>
          </c:cat>
          <c:val>
            <c:numRef>
              <c:f>KÖZÖSSÉG!$D$40:$I$40</c:f>
              <c:numCache>
                <c:formatCode>General</c:formatCode>
                <c:ptCount val="6"/>
                <c:pt idx="0">
                  <c:v>2.72</c:v>
                </c:pt>
                <c:pt idx="1">
                  <c:v>2.54</c:v>
                </c:pt>
                <c:pt idx="2">
                  <c:v>2.52</c:v>
                </c:pt>
                <c:pt idx="3">
                  <c:v>3</c:v>
                </c:pt>
                <c:pt idx="4">
                  <c:v>2.87</c:v>
                </c:pt>
                <c:pt idx="5">
                  <c:v>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88-FB40-B0AA-44EE219F8125}"/>
            </c:ext>
          </c:extLst>
        </c:ser>
        <c:ser>
          <c:idx val="2"/>
          <c:order val="2"/>
          <c:tx>
            <c:strRef>
              <c:f>KÖZÖSSÉG!$C$41</c:f>
              <c:strCache>
                <c:ptCount val="1"/>
                <c:pt idx="0">
                  <c:v>Kolontár2020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KÖZÖSSÉG!$D$38:$I$38</c:f>
              <c:strCache>
                <c:ptCount val="6"/>
                <c:pt idx="0">
                  <c:v>A település lakossága nyitott a változásokra.</c:v>
                </c:pt>
                <c:pt idx="1">
                  <c:v>A településen összetartó közösség él.</c:v>
                </c:pt>
                <c:pt idx="2">
                  <c:v>Az emberek törődnek egymással, segítik egymást a településen.</c:v>
                </c:pt>
                <c:pt idx="3">
                  <c:v>A katasztrófa sok ellentétet felszínre hozott a helyi közösségben</c:v>
                </c:pt>
                <c:pt idx="4">
                  <c:v>Hiányoznak az elköltözöttek a település életéből.</c:v>
                </c:pt>
                <c:pt idx="5">
                  <c:v>Csak azok maradtak itt, akiknek fontos volt a település</c:v>
                </c:pt>
              </c:strCache>
            </c:strRef>
          </c:cat>
          <c:val>
            <c:numRef>
              <c:f>KÖZÖSSÉG!$D$41:$I$41</c:f>
              <c:numCache>
                <c:formatCode>General</c:formatCode>
                <c:ptCount val="6"/>
                <c:pt idx="0">
                  <c:v>3.1</c:v>
                </c:pt>
                <c:pt idx="1">
                  <c:v>2.84</c:v>
                </c:pt>
                <c:pt idx="2">
                  <c:v>2.75</c:v>
                </c:pt>
                <c:pt idx="3">
                  <c:v>3.4</c:v>
                </c:pt>
                <c:pt idx="4">
                  <c:v>2.81</c:v>
                </c:pt>
                <c:pt idx="5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88-FB40-B0AA-44EE219F8125}"/>
            </c:ext>
          </c:extLst>
        </c:ser>
        <c:ser>
          <c:idx val="3"/>
          <c:order val="3"/>
          <c:tx>
            <c:strRef>
              <c:f>KÖZÖSSÉG!$C$42</c:f>
              <c:strCache>
                <c:ptCount val="1"/>
                <c:pt idx="0">
                  <c:v>Svásárhely2020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KÖZÖSSÉG!$D$38:$I$38</c:f>
              <c:strCache>
                <c:ptCount val="6"/>
                <c:pt idx="0">
                  <c:v>A település lakossága nyitott a változásokra.</c:v>
                </c:pt>
                <c:pt idx="1">
                  <c:v>A településen összetartó közösség él.</c:v>
                </c:pt>
                <c:pt idx="2">
                  <c:v>Az emberek törődnek egymással, segítik egymást a településen.</c:v>
                </c:pt>
                <c:pt idx="3">
                  <c:v>A katasztrófa sok ellentétet felszínre hozott a helyi közösségben</c:v>
                </c:pt>
                <c:pt idx="4">
                  <c:v>Hiányoznak az elköltözöttek a település életéből.</c:v>
                </c:pt>
                <c:pt idx="5">
                  <c:v>Csak azok maradtak itt, akiknek fontos volt a település</c:v>
                </c:pt>
              </c:strCache>
            </c:strRef>
          </c:cat>
          <c:val>
            <c:numRef>
              <c:f>KÖZÖSSÉG!$D$42:$I$42</c:f>
              <c:numCache>
                <c:formatCode>General</c:formatCode>
                <c:ptCount val="6"/>
                <c:pt idx="0">
                  <c:v>2.86</c:v>
                </c:pt>
                <c:pt idx="1">
                  <c:v>2.82</c:v>
                </c:pt>
                <c:pt idx="2">
                  <c:v>2.63</c:v>
                </c:pt>
                <c:pt idx="3">
                  <c:v>2.73</c:v>
                </c:pt>
                <c:pt idx="4">
                  <c:v>2.11</c:v>
                </c:pt>
                <c:pt idx="5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88-FB40-B0AA-44EE219F8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68512656"/>
        <c:axId val="-568513200"/>
        <c:axId val="-647025760"/>
      </c:bar3DChart>
      <c:catAx>
        <c:axId val="-5685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513200"/>
        <c:crosses val="autoZero"/>
        <c:auto val="1"/>
        <c:lblAlgn val="ctr"/>
        <c:lblOffset val="100"/>
        <c:noMultiLvlLbl val="0"/>
      </c:catAx>
      <c:valAx>
        <c:axId val="-56851320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512656"/>
        <c:crosses val="autoZero"/>
        <c:crossBetween val="between"/>
      </c:valAx>
      <c:serAx>
        <c:axId val="-647025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56851320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67CE4-82D6-4375-8F61-8224F6DEC4A6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FCD9-41FA-47B7-9119-570598A5D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90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Alcím mintájának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Cím és függőlege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Függőleges szöveg hely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Függőleges cím é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üggőleges cím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Függőleges szöveg helye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zakaszfejlé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Tartalom helye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Összehasonlítá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6" name="Tartalom helye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8" name="Tartalom helye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9" name="Dátum hely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10" name="Élőláb hely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Dia számának hely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Tartalomrész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Kép helye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6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image" Target="../media/image3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chart" Target="../charts/char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chart" Target="../charts/char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395536" y="109414"/>
            <a:ext cx="8352928" cy="276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4000" b="1" dirty="0"/>
              <a:t>A vörösiszap-katasztrófában érintett három település – Devecser, Kolontár, Somlóvásárhely – rövid bemutatása</a:t>
            </a:r>
            <a:endParaRPr lang="hu-H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59732" y="4262973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Bartal Anna Mária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131840" y="554816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2020. november 12.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76944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824"/>
            <a:ext cx="3162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pic>
        <p:nvPicPr>
          <p:cNvPr id="6" name="Kép 5" descr="A képen fű, kültéri, mező, ház látható&#10;&#10;Automatikusan generált leírás">
            <a:extLst>
              <a:ext uri="{FF2B5EF4-FFF2-40B4-BE49-F238E27FC236}">
                <a16:creationId xmlns:a16="http://schemas.microsoft.com/office/drawing/2014/main" id="{FE6257B9-15B1-674F-87FC-1F5C84BEF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62000"/>
            <a:ext cx="7848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6AF77448-6397-A346-9AD4-0E3545FF1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590" y="634724"/>
            <a:ext cx="7772400" cy="1026019"/>
          </a:xfrm>
        </p:spPr>
        <p:txBody>
          <a:bodyPr>
            <a:normAutofit fontScale="90000"/>
          </a:bodyPr>
          <a:lstStyle/>
          <a:p>
            <a:r>
              <a:rPr lang="hu-HU" sz="3100" b="1" dirty="0">
                <a:solidFill>
                  <a:schemeClr val="accent1"/>
                </a:solidFill>
              </a:rPr>
              <a:t>Devecser jellemzői a vörösiszap-katasztrófa előtt</a:t>
            </a:r>
            <a:br>
              <a:rPr lang="hu-HU" sz="3100" b="1" dirty="0">
                <a:solidFill>
                  <a:schemeClr val="accent1"/>
                </a:solidFill>
              </a:rPr>
            </a:br>
            <a:r>
              <a:rPr lang="hu-HU" sz="2000" b="1" dirty="0">
                <a:solidFill>
                  <a:schemeClr val="accent1"/>
                </a:solidFill>
              </a:rPr>
              <a:t>(fókuszcsoportos megbeszélések eredményei alapján)</a:t>
            </a:r>
            <a:br>
              <a:rPr lang="hu-HU" sz="3200" b="1" dirty="0">
                <a:solidFill>
                  <a:schemeClr val="accent1"/>
                </a:solidFill>
              </a:rPr>
            </a:br>
            <a:endParaRPr lang="hu-HU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page11image22928320">
            <a:extLst>
              <a:ext uri="{FF2B5EF4-FFF2-40B4-BE49-F238E27FC236}">
                <a16:creationId xmlns:a16="http://schemas.microsoft.com/office/drawing/2014/main" id="{7A99B1F2-D7F9-2C4E-9157-03F96C81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1image22930240">
            <a:extLst>
              <a:ext uri="{FF2B5EF4-FFF2-40B4-BE49-F238E27FC236}">
                <a16:creationId xmlns:a16="http://schemas.microsoft.com/office/drawing/2014/main" id="{679B0D3B-4724-784E-B079-25DB30F3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1image12435456">
            <a:extLst>
              <a:ext uri="{FF2B5EF4-FFF2-40B4-BE49-F238E27FC236}">
                <a16:creationId xmlns:a16="http://schemas.microsoft.com/office/drawing/2014/main" id="{CA43975B-9B48-CF4A-A614-2690FAB1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1image22932160">
            <a:extLst>
              <a:ext uri="{FF2B5EF4-FFF2-40B4-BE49-F238E27FC236}">
                <a16:creationId xmlns:a16="http://schemas.microsoft.com/office/drawing/2014/main" id="{B9F33147-7847-F345-A4A0-CE80D4BF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1image22931776">
            <a:extLst>
              <a:ext uri="{FF2B5EF4-FFF2-40B4-BE49-F238E27FC236}">
                <a16:creationId xmlns:a16="http://schemas.microsoft.com/office/drawing/2014/main" id="{EA5B1EAB-F27B-2541-AF39-0331A9C4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1image22932352">
            <a:extLst>
              <a:ext uri="{FF2B5EF4-FFF2-40B4-BE49-F238E27FC236}">
                <a16:creationId xmlns:a16="http://schemas.microsoft.com/office/drawing/2014/main" id="{1DCF8855-E7EE-5A49-80F9-A21E0C20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1image12435680">
            <a:extLst>
              <a:ext uri="{FF2B5EF4-FFF2-40B4-BE49-F238E27FC236}">
                <a16:creationId xmlns:a16="http://schemas.microsoft.com/office/drawing/2014/main" id="{CB12AF9D-1DD1-3740-AC42-BDE5AE68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1image22931584">
            <a:extLst>
              <a:ext uri="{FF2B5EF4-FFF2-40B4-BE49-F238E27FC236}">
                <a16:creationId xmlns:a16="http://schemas.microsoft.com/office/drawing/2014/main" id="{13D312C2-D1BA-9F4F-9177-5DDF9CCA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1image12439040">
            <a:extLst>
              <a:ext uri="{FF2B5EF4-FFF2-40B4-BE49-F238E27FC236}">
                <a16:creationId xmlns:a16="http://schemas.microsoft.com/office/drawing/2014/main" id="{7A392C9A-BFE9-D14E-BC42-560B930E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1image22935040">
            <a:extLst>
              <a:ext uri="{FF2B5EF4-FFF2-40B4-BE49-F238E27FC236}">
                <a16:creationId xmlns:a16="http://schemas.microsoft.com/office/drawing/2014/main" id="{B4389F0E-7779-A949-A43D-BBF808A1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1image22933888">
            <a:extLst>
              <a:ext uri="{FF2B5EF4-FFF2-40B4-BE49-F238E27FC236}">
                <a16:creationId xmlns:a16="http://schemas.microsoft.com/office/drawing/2014/main" id="{5DC31169-53AF-8F4D-9CE1-5D884609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1image22932928">
            <a:extLst>
              <a:ext uri="{FF2B5EF4-FFF2-40B4-BE49-F238E27FC236}">
                <a16:creationId xmlns:a16="http://schemas.microsoft.com/office/drawing/2014/main" id="{60BA152C-7BB3-4C4B-96A9-52E9E88D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1image22934464">
            <a:extLst>
              <a:ext uri="{FF2B5EF4-FFF2-40B4-BE49-F238E27FC236}">
                <a16:creationId xmlns:a16="http://schemas.microsoft.com/office/drawing/2014/main" id="{9F14190B-1231-B64F-9B52-BEC9BEB8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1image12439376">
            <a:extLst>
              <a:ext uri="{FF2B5EF4-FFF2-40B4-BE49-F238E27FC236}">
                <a16:creationId xmlns:a16="http://schemas.microsoft.com/office/drawing/2014/main" id="{FE309F68-2A84-CE49-BCF8-5B6F49CD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1image12437360">
            <a:extLst>
              <a:ext uri="{FF2B5EF4-FFF2-40B4-BE49-F238E27FC236}">
                <a16:creationId xmlns:a16="http://schemas.microsoft.com/office/drawing/2014/main" id="{30988AD0-FB41-534F-950A-AEB53794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1image22934080">
            <a:extLst>
              <a:ext uri="{FF2B5EF4-FFF2-40B4-BE49-F238E27FC236}">
                <a16:creationId xmlns:a16="http://schemas.microsoft.com/office/drawing/2014/main" id="{3B8D1B8B-4921-C142-AE34-42153514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1image22935424">
            <a:extLst>
              <a:ext uri="{FF2B5EF4-FFF2-40B4-BE49-F238E27FC236}">
                <a16:creationId xmlns:a16="http://schemas.microsoft.com/office/drawing/2014/main" id="{A237FB01-9A45-1046-A576-275D1103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11image22933312">
            <a:extLst>
              <a:ext uri="{FF2B5EF4-FFF2-40B4-BE49-F238E27FC236}">
                <a16:creationId xmlns:a16="http://schemas.microsoft.com/office/drawing/2014/main" id="{3143F57C-06D9-DE4D-9F83-749DE66F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11image22933504">
            <a:extLst>
              <a:ext uri="{FF2B5EF4-FFF2-40B4-BE49-F238E27FC236}">
                <a16:creationId xmlns:a16="http://schemas.microsoft.com/office/drawing/2014/main" id="{122AA50A-4714-084B-A650-CDAFE5C1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11image22934656">
            <a:extLst>
              <a:ext uri="{FF2B5EF4-FFF2-40B4-BE49-F238E27FC236}">
                <a16:creationId xmlns:a16="http://schemas.microsoft.com/office/drawing/2014/main" id="{FCE0FAE5-71D5-6C45-A6FF-EBB77D5B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e11image22935616">
            <a:extLst>
              <a:ext uri="{FF2B5EF4-FFF2-40B4-BE49-F238E27FC236}">
                <a16:creationId xmlns:a16="http://schemas.microsoft.com/office/drawing/2014/main" id="{3C2BEB17-862E-C149-BED3-D40B84DB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page11image22935808">
            <a:extLst>
              <a:ext uri="{FF2B5EF4-FFF2-40B4-BE49-F238E27FC236}">
                <a16:creationId xmlns:a16="http://schemas.microsoft.com/office/drawing/2014/main" id="{AF5115F5-7D1C-3B42-BEDA-FB378E2E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age11image22936384">
            <a:extLst>
              <a:ext uri="{FF2B5EF4-FFF2-40B4-BE49-F238E27FC236}">
                <a16:creationId xmlns:a16="http://schemas.microsoft.com/office/drawing/2014/main" id="{2EBE49CF-A314-0C4B-AF23-E0D04A38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ge11image22936000">
            <a:extLst>
              <a:ext uri="{FF2B5EF4-FFF2-40B4-BE49-F238E27FC236}">
                <a16:creationId xmlns:a16="http://schemas.microsoft.com/office/drawing/2014/main" id="{8F4EA20D-9939-A448-88C5-22575D97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11image22936576">
            <a:extLst>
              <a:ext uri="{FF2B5EF4-FFF2-40B4-BE49-F238E27FC236}">
                <a16:creationId xmlns:a16="http://schemas.microsoft.com/office/drawing/2014/main" id="{FF52EF8A-D744-1A4D-A1AE-6CCECBC9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ge11image22925440">
            <a:extLst>
              <a:ext uri="{FF2B5EF4-FFF2-40B4-BE49-F238E27FC236}">
                <a16:creationId xmlns:a16="http://schemas.microsoft.com/office/drawing/2014/main" id="{0C8C94B6-C3CB-F840-8146-9C5FD2D1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ge11image22923328">
            <a:extLst>
              <a:ext uri="{FF2B5EF4-FFF2-40B4-BE49-F238E27FC236}">
                <a16:creationId xmlns:a16="http://schemas.microsoft.com/office/drawing/2014/main" id="{41B5A69E-925B-BF4F-96B3-05E08899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11image22925824">
            <a:extLst>
              <a:ext uri="{FF2B5EF4-FFF2-40B4-BE49-F238E27FC236}">
                <a16:creationId xmlns:a16="http://schemas.microsoft.com/office/drawing/2014/main" id="{8DE71B43-B928-3C4D-AE67-EC06E625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11image22924480">
            <a:extLst>
              <a:ext uri="{FF2B5EF4-FFF2-40B4-BE49-F238E27FC236}">
                <a16:creationId xmlns:a16="http://schemas.microsoft.com/office/drawing/2014/main" id="{90457297-2C56-B94F-B223-D6A2F5A4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age11image22923520">
            <a:extLst>
              <a:ext uri="{FF2B5EF4-FFF2-40B4-BE49-F238E27FC236}">
                <a16:creationId xmlns:a16="http://schemas.microsoft.com/office/drawing/2014/main" id="{C22CFB26-CCE4-EB4D-BCBE-75CA1D30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ge11image22923904">
            <a:extLst>
              <a:ext uri="{FF2B5EF4-FFF2-40B4-BE49-F238E27FC236}">
                <a16:creationId xmlns:a16="http://schemas.microsoft.com/office/drawing/2014/main" id="{8C7C38ED-5364-E942-8402-5CD618D2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11image22924672">
            <a:extLst>
              <a:ext uri="{FF2B5EF4-FFF2-40B4-BE49-F238E27FC236}">
                <a16:creationId xmlns:a16="http://schemas.microsoft.com/office/drawing/2014/main" id="{6487FFBA-A9C5-ED4D-A276-8E5CBB71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11image22919232">
            <a:extLst>
              <a:ext uri="{FF2B5EF4-FFF2-40B4-BE49-F238E27FC236}">
                <a16:creationId xmlns:a16="http://schemas.microsoft.com/office/drawing/2014/main" id="{E20623F9-223B-6D41-B951-D5E393C5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5CA848AD-F815-C645-AC7A-013B8CAD0328}"/>
              </a:ext>
            </a:extLst>
          </p:cNvPr>
          <p:cNvPicPr/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660743"/>
            <a:ext cx="7245300" cy="4385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6AF77448-6397-A346-9AD4-0E3545FF1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590" y="781852"/>
            <a:ext cx="7772400" cy="787400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chemeClr val="accent1"/>
                </a:solidFill>
              </a:rPr>
              <a:t>A települések helyzetének megítélése 2020 </a:t>
            </a:r>
            <a:br>
              <a:rPr lang="hu-HU" sz="2800" b="1" dirty="0">
                <a:solidFill>
                  <a:schemeClr val="accent1"/>
                </a:solidFill>
              </a:rPr>
            </a:br>
            <a:r>
              <a:rPr lang="hu-HU" sz="1800" b="1" dirty="0">
                <a:solidFill>
                  <a:schemeClr val="accent1"/>
                </a:solidFill>
              </a:rPr>
              <a:t>(átlag)</a:t>
            </a:r>
          </a:p>
        </p:txBody>
      </p:sp>
      <p:pic>
        <p:nvPicPr>
          <p:cNvPr id="1026" name="Picture 2" descr="page11image22928320">
            <a:extLst>
              <a:ext uri="{FF2B5EF4-FFF2-40B4-BE49-F238E27FC236}">
                <a16:creationId xmlns:a16="http://schemas.microsoft.com/office/drawing/2014/main" id="{7A99B1F2-D7F9-2C4E-9157-03F96C81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1image22930240">
            <a:extLst>
              <a:ext uri="{FF2B5EF4-FFF2-40B4-BE49-F238E27FC236}">
                <a16:creationId xmlns:a16="http://schemas.microsoft.com/office/drawing/2014/main" id="{679B0D3B-4724-784E-B079-25DB30F3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1image12435456">
            <a:extLst>
              <a:ext uri="{FF2B5EF4-FFF2-40B4-BE49-F238E27FC236}">
                <a16:creationId xmlns:a16="http://schemas.microsoft.com/office/drawing/2014/main" id="{CA43975B-9B48-CF4A-A614-2690FAB1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1image22932160">
            <a:extLst>
              <a:ext uri="{FF2B5EF4-FFF2-40B4-BE49-F238E27FC236}">
                <a16:creationId xmlns:a16="http://schemas.microsoft.com/office/drawing/2014/main" id="{B9F33147-7847-F345-A4A0-CE80D4BF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1image22931776">
            <a:extLst>
              <a:ext uri="{FF2B5EF4-FFF2-40B4-BE49-F238E27FC236}">
                <a16:creationId xmlns:a16="http://schemas.microsoft.com/office/drawing/2014/main" id="{EA5B1EAB-F27B-2541-AF39-0331A9C4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1image22932352">
            <a:extLst>
              <a:ext uri="{FF2B5EF4-FFF2-40B4-BE49-F238E27FC236}">
                <a16:creationId xmlns:a16="http://schemas.microsoft.com/office/drawing/2014/main" id="{1DCF8855-E7EE-5A49-80F9-A21E0C20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1image12435680">
            <a:extLst>
              <a:ext uri="{FF2B5EF4-FFF2-40B4-BE49-F238E27FC236}">
                <a16:creationId xmlns:a16="http://schemas.microsoft.com/office/drawing/2014/main" id="{CB12AF9D-1DD1-3740-AC42-BDE5AE68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1image22931584">
            <a:extLst>
              <a:ext uri="{FF2B5EF4-FFF2-40B4-BE49-F238E27FC236}">
                <a16:creationId xmlns:a16="http://schemas.microsoft.com/office/drawing/2014/main" id="{13D312C2-D1BA-9F4F-9177-5DDF9CCA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1image12439040">
            <a:extLst>
              <a:ext uri="{FF2B5EF4-FFF2-40B4-BE49-F238E27FC236}">
                <a16:creationId xmlns:a16="http://schemas.microsoft.com/office/drawing/2014/main" id="{7A392C9A-BFE9-D14E-BC42-560B930E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1image22935040">
            <a:extLst>
              <a:ext uri="{FF2B5EF4-FFF2-40B4-BE49-F238E27FC236}">
                <a16:creationId xmlns:a16="http://schemas.microsoft.com/office/drawing/2014/main" id="{B4389F0E-7779-A949-A43D-BBF808A1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1image22933888">
            <a:extLst>
              <a:ext uri="{FF2B5EF4-FFF2-40B4-BE49-F238E27FC236}">
                <a16:creationId xmlns:a16="http://schemas.microsoft.com/office/drawing/2014/main" id="{5DC31169-53AF-8F4D-9CE1-5D884609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1image22932928">
            <a:extLst>
              <a:ext uri="{FF2B5EF4-FFF2-40B4-BE49-F238E27FC236}">
                <a16:creationId xmlns:a16="http://schemas.microsoft.com/office/drawing/2014/main" id="{60BA152C-7BB3-4C4B-96A9-52E9E88D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1image22934464">
            <a:extLst>
              <a:ext uri="{FF2B5EF4-FFF2-40B4-BE49-F238E27FC236}">
                <a16:creationId xmlns:a16="http://schemas.microsoft.com/office/drawing/2014/main" id="{9F14190B-1231-B64F-9B52-BEC9BEB8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1image12439376">
            <a:extLst>
              <a:ext uri="{FF2B5EF4-FFF2-40B4-BE49-F238E27FC236}">
                <a16:creationId xmlns:a16="http://schemas.microsoft.com/office/drawing/2014/main" id="{FE309F68-2A84-CE49-BCF8-5B6F49CD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1image12437360">
            <a:extLst>
              <a:ext uri="{FF2B5EF4-FFF2-40B4-BE49-F238E27FC236}">
                <a16:creationId xmlns:a16="http://schemas.microsoft.com/office/drawing/2014/main" id="{30988AD0-FB41-534F-950A-AEB53794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1image22934080">
            <a:extLst>
              <a:ext uri="{FF2B5EF4-FFF2-40B4-BE49-F238E27FC236}">
                <a16:creationId xmlns:a16="http://schemas.microsoft.com/office/drawing/2014/main" id="{3B8D1B8B-4921-C142-AE34-42153514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1image22935424">
            <a:extLst>
              <a:ext uri="{FF2B5EF4-FFF2-40B4-BE49-F238E27FC236}">
                <a16:creationId xmlns:a16="http://schemas.microsoft.com/office/drawing/2014/main" id="{A237FB01-9A45-1046-A576-275D1103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11image22933312">
            <a:extLst>
              <a:ext uri="{FF2B5EF4-FFF2-40B4-BE49-F238E27FC236}">
                <a16:creationId xmlns:a16="http://schemas.microsoft.com/office/drawing/2014/main" id="{3143F57C-06D9-DE4D-9F83-749DE66F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11image22933504">
            <a:extLst>
              <a:ext uri="{FF2B5EF4-FFF2-40B4-BE49-F238E27FC236}">
                <a16:creationId xmlns:a16="http://schemas.microsoft.com/office/drawing/2014/main" id="{122AA50A-4714-084B-A650-CDAFE5C1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11image22934656">
            <a:extLst>
              <a:ext uri="{FF2B5EF4-FFF2-40B4-BE49-F238E27FC236}">
                <a16:creationId xmlns:a16="http://schemas.microsoft.com/office/drawing/2014/main" id="{FCE0FAE5-71D5-6C45-A6FF-EBB77D5B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e11image22935616">
            <a:extLst>
              <a:ext uri="{FF2B5EF4-FFF2-40B4-BE49-F238E27FC236}">
                <a16:creationId xmlns:a16="http://schemas.microsoft.com/office/drawing/2014/main" id="{3C2BEB17-862E-C149-BED3-D40B84DB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page11image22935808">
            <a:extLst>
              <a:ext uri="{FF2B5EF4-FFF2-40B4-BE49-F238E27FC236}">
                <a16:creationId xmlns:a16="http://schemas.microsoft.com/office/drawing/2014/main" id="{AF5115F5-7D1C-3B42-BEDA-FB378E2E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age11image22936384">
            <a:extLst>
              <a:ext uri="{FF2B5EF4-FFF2-40B4-BE49-F238E27FC236}">
                <a16:creationId xmlns:a16="http://schemas.microsoft.com/office/drawing/2014/main" id="{2EBE49CF-A314-0C4B-AF23-E0D04A38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ge11image22936000">
            <a:extLst>
              <a:ext uri="{FF2B5EF4-FFF2-40B4-BE49-F238E27FC236}">
                <a16:creationId xmlns:a16="http://schemas.microsoft.com/office/drawing/2014/main" id="{8F4EA20D-9939-A448-88C5-22575D97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11image22936576">
            <a:extLst>
              <a:ext uri="{FF2B5EF4-FFF2-40B4-BE49-F238E27FC236}">
                <a16:creationId xmlns:a16="http://schemas.microsoft.com/office/drawing/2014/main" id="{FF52EF8A-D744-1A4D-A1AE-6CCECBC9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ge11image22925440">
            <a:extLst>
              <a:ext uri="{FF2B5EF4-FFF2-40B4-BE49-F238E27FC236}">
                <a16:creationId xmlns:a16="http://schemas.microsoft.com/office/drawing/2014/main" id="{0C8C94B6-C3CB-F840-8146-9C5FD2D1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ge11image22923328">
            <a:extLst>
              <a:ext uri="{FF2B5EF4-FFF2-40B4-BE49-F238E27FC236}">
                <a16:creationId xmlns:a16="http://schemas.microsoft.com/office/drawing/2014/main" id="{41B5A69E-925B-BF4F-96B3-05E08899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11image22925824">
            <a:extLst>
              <a:ext uri="{FF2B5EF4-FFF2-40B4-BE49-F238E27FC236}">
                <a16:creationId xmlns:a16="http://schemas.microsoft.com/office/drawing/2014/main" id="{8DE71B43-B928-3C4D-AE67-EC06E625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11image22924480">
            <a:extLst>
              <a:ext uri="{FF2B5EF4-FFF2-40B4-BE49-F238E27FC236}">
                <a16:creationId xmlns:a16="http://schemas.microsoft.com/office/drawing/2014/main" id="{90457297-2C56-B94F-B223-D6A2F5A4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age11image22923520">
            <a:extLst>
              <a:ext uri="{FF2B5EF4-FFF2-40B4-BE49-F238E27FC236}">
                <a16:creationId xmlns:a16="http://schemas.microsoft.com/office/drawing/2014/main" id="{C22CFB26-CCE4-EB4D-BCBE-75CA1D30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ge11image22923904">
            <a:extLst>
              <a:ext uri="{FF2B5EF4-FFF2-40B4-BE49-F238E27FC236}">
                <a16:creationId xmlns:a16="http://schemas.microsoft.com/office/drawing/2014/main" id="{8C7C38ED-5364-E942-8402-5CD618D2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11image22924672">
            <a:extLst>
              <a:ext uri="{FF2B5EF4-FFF2-40B4-BE49-F238E27FC236}">
                <a16:creationId xmlns:a16="http://schemas.microsoft.com/office/drawing/2014/main" id="{6487FFBA-A9C5-ED4D-A276-8E5CBB71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11image22919232">
            <a:extLst>
              <a:ext uri="{FF2B5EF4-FFF2-40B4-BE49-F238E27FC236}">
                <a16:creationId xmlns:a16="http://schemas.microsoft.com/office/drawing/2014/main" id="{E20623F9-223B-6D41-B951-D5E393C5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3CB68AB-0BEC-2B47-87C6-4E53CD4B7D8F}"/>
              </a:ext>
            </a:extLst>
          </p:cNvPr>
          <p:cNvGraphicFramePr>
            <a:graphicFrameLocks/>
          </p:cNvGraphicFramePr>
          <p:nvPr/>
        </p:nvGraphicFramePr>
        <p:xfrm>
          <a:off x="0" y="1416852"/>
          <a:ext cx="9144000" cy="479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</p:spTree>
    <p:extLst>
      <p:ext uri="{BB962C8B-B14F-4D97-AF65-F5344CB8AC3E}">
        <p14:creationId xmlns:p14="http://schemas.microsoft.com/office/powerpoint/2010/main" val="94248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6AF77448-6397-A346-9AD4-0E3545FF1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58" y="466058"/>
            <a:ext cx="7904790" cy="787400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chemeClr val="accent1"/>
                </a:solidFill>
              </a:rPr>
              <a:t>A helyi közösségek megítélése a fiatalok és a települések </a:t>
            </a:r>
            <a:r>
              <a:rPr lang="hu-HU" sz="2800" b="1" dirty="0" err="1">
                <a:solidFill>
                  <a:schemeClr val="accent1"/>
                </a:solidFill>
              </a:rPr>
              <a:t>almintájában</a:t>
            </a:r>
            <a:r>
              <a:rPr lang="hu-HU" sz="2800" b="1" dirty="0">
                <a:solidFill>
                  <a:schemeClr val="accent1"/>
                </a:solidFill>
              </a:rPr>
              <a:t> 2020 </a:t>
            </a:r>
            <a:r>
              <a:rPr lang="hu-HU" sz="2000" b="1" dirty="0">
                <a:solidFill>
                  <a:schemeClr val="accent1"/>
                </a:solidFill>
              </a:rPr>
              <a:t>(átlag)</a:t>
            </a:r>
          </a:p>
        </p:txBody>
      </p:sp>
      <p:pic>
        <p:nvPicPr>
          <p:cNvPr id="1026" name="Picture 2" descr="page11image22928320">
            <a:extLst>
              <a:ext uri="{FF2B5EF4-FFF2-40B4-BE49-F238E27FC236}">
                <a16:creationId xmlns:a16="http://schemas.microsoft.com/office/drawing/2014/main" id="{7A99B1F2-D7F9-2C4E-9157-03F96C81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1image22930240">
            <a:extLst>
              <a:ext uri="{FF2B5EF4-FFF2-40B4-BE49-F238E27FC236}">
                <a16:creationId xmlns:a16="http://schemas.microsoft.com/office/drawing/2014/main" id="{679B0D3B-4724-784E-B079-25DB30F3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1image12435456">
            <a:extLst>
              <a:ext uri="{FF2B5EF4-FFF2-40B4-BE49-F238E27FC236}">
                <a16:creationId xmlns:a16="http://schemas.microsoft.com/office/drawing/2014/main" id="{CA43975B-9B48-CF4A-A614-2690FAB1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1image22932160">
            <a:extLst>
              <a:ext uri="{FF2B5EF4-FFF2-40B4-BE49-F238E27FC236}">
                <a16:creationId xmlns:a16="http://schemas.microsoft.com/office/drawing/2014/main" id="{B9F33147-7847-F345-A4A0-CE80D4BF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1image22931776">
            <a:extLst>
              <a:ext uri="{FF2B5EF4-FFF2-40B4-BE49-F238E27FC236}">
                <a16:creationId xmlns:a16="http://schemas.microsoft.com/office/drawing/2014/main" id="{EA5B1EAB-F27B-2541-AF39-0331A9C4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1image22932352">
            <a:extLst>
              <a:ext uri="{FF2B5EF4-FFF2-40B4-BE49-F238E27FC236}">
                <a16:creationId xmlns:a16="http://schemas.microsoft.com/office/drawing/2014/main" id="{1DCF8855-E7EE-5A49-80F9-A21E0C20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1image12435680">
            <a:extLst>
              <a:ext uri="{FF2B5EF4-FFF2-40B4-BE49-F238E27FC236}">
                <a16:creationId xmlns:a16="http://schemas.microsoft.com/office/drawing/2014/main" id="{CB12AF9D-1DD1-3740-AC42-BDE5AE68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1image22931584">
            <a:extLst>
              <a:ext uri="{FF2B5EF4-FFF2-40B4-BE49-F238E27FC236}">
                <a16:creationId xmlns:a16="http://schemas.microsoft.com/office/drawing/2014/main" id="{13D312C2-D1BA-9F4F-9177-5DDF9CCA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1image12439040">
            <a:extLst>
              <a:ext uri="{FF2B5EF4-FFF2-40B4-BE49-F238E27FC236}">
                <a16:creationId xmlns:a16="http://schemas.microsoft.com/office/drawing/2014/main" id="{7A392C9A-BFE9-D14E-BC42-560B930E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77"/>
            <a:ext cx="2159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1image22935040">
            <a:extLst>
              <a:ext uri="{FF2B5EF4-FFF2-40B4-BE49-F238E27FC236}">
                <a16:creationId xmlns:a16="http://schemas.microsoft.com/office/drawing/2014/main" id="{B4389F0E-7779-A949-A43D-BBF808A1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1image22933888">
            <a:extLst>
              <a:ext uri="{FF2B5EF4-FFF2-40B4-BE49-F238E27FC236}">
                <a16:creationId xmlns:a16="http://schemas.microsoft.com/office/drawing/2014/main" id="{5DC31169-53AF-8F4D-9CE1-5D884609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1image22932928">
            <a:extLst>
              <a:ext uri="{FF2B5EF4-FFF2-40B4-BE49-F238E27FC236}">
                <a16:creationId xmlns:a16="http://schemas.microsoft.com/office/drawing/2014/main" id="{60BA152C-7BB3-4C4B-96A9-52E9E88D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1image22934464">
            <a:extLst>
              <a:ext uri="{FF2B5EF4-FFF2-40B4-BE49-F238E27FC236}">
                <a16:creationId xmlns:a16="http://schemas.microsoft.com/office/drawing/2014/main" id="{9F14190B-1231-B64F-9B52-BEC9BEB8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1image12439376">
            <a:extLst>
              <a:ext uri="{FF2B5EF4-FFF2-40B4-BE49-F238E27FC236}">
                <a16:creationId xmlns:a16="http://schemas.microsoft.com/office/drawing/2014/main" id="{FE309F68-2A84-CE49-BCF8-5B6F49CD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1image12437360">
            <a:extLst>
              <a:ext uri="{FF2B5EF4-FFF2-40B4-BE49-F238E27FC236}">
                <a16:creationId xmlns:a16="http://schemas.microsoft.com/office/drawing/2014/main" id="{30988AD0-FB41-534F-950A-AEB53794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1image22934080">
            <a:extLst>
              <a:ext uri="{FF2B5EF4-FFF2-40B4-BE49-F238E27FC236}">
                <a16:creationId xmlns:a16="http://schemas.microsoft.com/office/drawing/2014/main" id="{3B8D1B8B-4921-C142-AE34-42153514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1image22935424">
            <a:extLst>
              <a:ext uri="{FF2B5EF4-FFF2-40B4-BE49-F238E27FC236}">
                <a16:creationId xmlns:a16="http://schemas.microsoft.com/office/drawing/2014/main" id="{A237FB01-9A45-1046-A576-275D1103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11image22933312">
            <a:extLst>
              <a:ext uri="{FF2B5EF4-FFF2-40B4-BE49-F238E27FC236}">
                <a16:creationId xmlns:a16="http://schemas.microsoft.com/office/drawing/2014/main" id="{3143F57C-06D9-DE4D-9F83-749DE66F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11image22933504">
            <a:extLst>
              <a:ext uri="{FF2B5EF4-FFF2-40B4-BE49-F238E27FC236}">
                <a16:creationId xmlns:a16="http://schemas.microsoft.com/office/drawing/2014/main" id="{122AA50A-4714-084B-A650-CDAFE5C1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11image22934656">
            <a:extLst>
              <a:ext uri="{FF2B5EF4-FFF2-40B4-BE49-F238E27FC236}">
                <a16:creationId xmlns:a16="http://schemas.microsoft.com/office/drawing/2014/main" id="{FCE0FAE5-71D5-6C45-A6FF-EBB77D5B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e11image22935616">
            <a:extLst>
              <a:ext uri="{FF2B5EF4-FFF2-40B4-BE49-F238E27FC236}">
                <a16:creationId xmlns:a16="http://schemas.microsoft.com/office/drawing/2014/main" id="{3C2BEB17-862E-C149-BED3-D40B84DB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page11image22935808">
            <a:extLst>
              <a:ext uri="{FF2B5EF4-FFF2-40B4-BE49-F238E27FC236}">
                <a16:creationId xmlns:a16="http://schemas.microsoft.com/office/drawing/2014/main" id="{AF5115F5-7D1C-3B42-BEDA-FB378E2E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age11image22936384">
            <a:extLst>
              <a:ext uri="{FF2B5EF4-FFF2-40B4-BE49-F238E27FC236}">
                <a16:creationId xmlns:a16="http://schemas.microsoft.com/office/drawing/2014/main" id="{2EBE49CF-A314-0C4B-AF23-E0D04A38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ge11image22936000">
            <a:extLst>
              <a:ext uri="{FF2B5EF4-FFF2-40B4-BE49-F238E27FC236}">
                <a16:creationId xmlns:a16="http://schemas.microsoft.com/office/drawing/2014/main" id="{8F4EA20D-9939-A448-88C5-22575D97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11image22936576">
            <a:extLst>
              <a:ext uri="{FF2B5EF4-FFF2-40B4-BE49-F238E27FC236}">
                <a16:creationId xmlns:a16="http://schemas.microsoft.com/office/drawing/2014/main" id="{FF52EF8A-D744-1A4D-A1AE-6CCECBC9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ge11image22925440">
            <a:extLst>
              <a:ext uri="{FF2B5EF4-FFF2-40B4-BE49-F238E27FC236}">
                <a16:creationId xmlns:a16="http://schemas.microsoft.com/office/drawing/2014/main" id="{0C8C94B6-C3CB-F840-8146-9C5FD2D1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ge11image22923328">
            <a:extLst>
              <a:ext uri="{FF2B5EF4-FFF2-40B4-BE49-F238E27FC236}">
                <a16:creationId xmlns:a16="http://schemas.microsoft.com/office/drawing/2014/main" id="{41B5A69E-925B-BF4F-96B3-05E08899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11image22925824">
            <a:extLst>
              <a:ext uri="{FF2B5EF4-FFF2-40B4-BE49-F238E27FC236}">
                <a16:creationId xmlns:a16="http://schemas.microsoft.com/office/drawing/2014/main" id="{8DE71B43-B928-3C4D-AE67-EC06E625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11image22924480">
            <a:extLst>
              <a:ext uri="{FF2B5EF4-FFF2-40B4-BE49-F238E27FC236}">
                <a16:creationId xmlns:a16="http://schemas.microsoft.com/office/drawing/2014/main" id="{90457297-2C56-B94F-B223-D6A2F5A4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age11image22923520">
            <a:extLst>
              <a:ext uri="{FF2B5EF4-FFF2-40B4-BE49-F238E27FC236}">
                <a16:creationId xmlns:a16="http://schemas.microsoft.com/office/drawing/2014/main" id="{C22CFB26-CCE4-EB4D-BCBE-75CA1D30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ge11image22923904">
            <a:extLst>
              <a:ext uri="{FF2B5EF4-FFF2-40B4-BE49-F238E27FC236}">
                <a16:creationId xmlns:a16="http://schemas.microsoft.com/office/drawing/2014/main" id="{8C7C38ED-5364-E942-8402-5CD618D2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11image22924672">
            <a:extLst>
              <a:ext uri="{FF2B5EF4-FFF2-40B4-BE49-F238E27FC236}">
                <a16:creationId xmlns:a16="http://schemas.microsoft.com/office/drawing/2014/main" id="{6487FFBA-A9C5-ED4D-A276-8E5CBB71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11image22919232">
            <a:extLst>
              <a:ext uri="{FF2B5EF4-FFF2-40B4-BE49-F238E27FC236}">
                <a16:creationId xmlns:a16="http://schemas.microsoft.com/office/drawing/2014/main" id="{E20623F9-223B-6D41-B951-D5E393C5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80C52B2A-0AC1-7D48-B186-0F986D9D18F0}"/>
              </a:ext>
            </a:extLst>
          </p:cNvPr>
          <p:cNvGraphicFramePr>
            <a:graphicFrameLocks/>
          </p:cNvGraphicFramePr>
          <p:nvPr/>
        </p:nvGraphicFramePr>
        <p:xfrm>
          <a:off x="210978" y="1300416"/>
          <a:ext cx="8681502" cy="502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</p:spTree>
    <p:extLst>
      <p:ext uri="{BB962C8B-B14F-4D97-AF65-F5344CB8AC3E}">
        <p14:creationId xmlns:p14="http://schemas.microsoft.com/office/powerpoint/2010/main" val="60107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144</Words>
  <Application>Microsoft Macintosh PowerPoint</Application>
  <DocSecurity>0</DocSecurity>
  <PresentationFormat>Diavetítés a képernyőre (4:3 oldalarány)</PresentationFormat>
  <Paragraphs>16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Century Gothic</vt:lpstr>
      <vt:lpstr>Calibri</vt:lpstr>
      <vt:lpstr>Segoe UI Light</vt:lpstr>
      <vt:lpstr>Segoe UI</vt:lpstr>
      <vt:lpstr>Arial</vt:lpstr>
      <vt:lpstr>Office-téma</vt:lpstr>
      <vt:lpstr>PowerPoint-bemutató</vt:lpstr>
      <vt:lpstr>PowerPoint-bemutató</vt:lpstr>
      <vt:lpstr>Devecser jellemzői a vörösiszap-katasztrófa előtt (fókuszcsoportos megbeszélések eredményei alapján) </vt:lpstr>
      <vt:lpstr>A települések helyzetének megítélése 2020  (átlag)</vt:lpstr>
      <vt:lpstr>A helyi közösségek megítélése a fiatalok és a települések almintájában 2020 (átlag)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P.Tóth Tamás</dc:creator>
  <cp:keywords/>
  <dc:description/>
  <cp:lastModifiedBy>Anna Mária Bartal</cp:lastModifiedBy>
  <cp:revision>117</cp:revision>
  <dcterms:created xsi:type="dcterms:W3CDTF">2012-06-26T06:44:18Z</dcterms:created>
  <dcterms:modified xsi:type="dcterms:W3CDTF">2020-11-29T20:44:42Z</dcterms:modified>
  <cp:category/>
  <dc:identifier/>
  <cp:contentStatus/>
  <dc:language/>
  <cp:version/>
</cp:coreProperties>
</file>